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8" r:id="rId5"/>
    <p:sldId id="291" r:id="rId6"/>
    <p:sldId id="292" r:id="rId7"/>
    <p:sldId id="286" r:id="rId8"/>
    <p:sldId id="289" r:id="rId9"/>
    <p:sldId id="297" r:id="rId10"/>
    <p:sldId id="290" r:id="rId11"/>
    <p:sldId id="298" r:id="rId12"/>
    <p:sldId id="266" r:id="rId13"/>
    <p:sldId id="268" r:id="rId14"/>
    <p:sldId id="277" r:id="rId15"/>
    <p:sldId id="261" r:id="rId16"/>
    <p:sldId id="278" r:id="rId17"/>
    <p:sldId id="279" r:id="rId18"/>
    <p:sldId id="280" r:id="rId19"/>
    <p:sldId id="285" r:id="rId20"/>
    <p:sldId id="281" r:id="rId21"/>
    <p:sldId id="282" r:id="rId22"/>
    <p:sldId id="284" r:id="rId23"/>
    <p:sldId id="283" r:id="rId24"/>
    <p:sldId id="262" r:id="rId25"/>
    <p:sldId id="263" r:id="rId26"/>
    <p:sldId id="264" r:id="rId27"/>
    <p:sldId id="272" r:id="rId28"/>
    <p:sldId id="273" r:id="rId29"/>
    <p:sldId id="295" r:id="rId30"/>
    <p:sldId id="294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760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Stethoscope%20audit%20loop%201%20data%20inc%20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Stethoscope%20audit%20loop%201%20data%20inc%20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Stethoscope%20audit%20loop%201%20data%20inc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How often </a:t>
            </a:r>
            <a:r>
              <a:rPr lang="en-GB" i="1" u="sng" dirty="0"/>
              <a:t>do</a:t>
            </a:r>
            <a:r>
              <a:rPr lang="en-GB" dirty="0"/>
              <a:t> you clean your stethoscope?</a:t>
            </a:r>
          </a:p>
        </c:rich>
      </c:tx>
      <c:layout>
        <c:manualLayout>
          <c:xMode val="edge"/>
          <c:yMode val="edge"/>
          <c:x val="0.295843520782396"/>
          <c:y val="0.03186282136283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94621026894866"/>
          <c:y val="0.17402002436625"/>
          <c:w val="0.903422982885085"/>
          <c:h val="0.656864317326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Number of Staff</c:v>
                </c:pt>
              </c:strCache>
            </c:strRef>
          </c:tx>
          <c:invertIfNegative val="0"/>
          <c:cat>
            <c:strRef>
              <c:f>Sheet1!$A$11:$A$16</c:f>
              <c:strCache>
                <c:ptCount val="6"/>
                <c:pt idx="0">
                  <c:v>Per Patient</c:v>
                </c:pt>
                <c:pt idx="1">
                  <c:v>Daily</c:v>
                </c:pt>
                <c:pt idx="2">
                  <c:v>Weekly</c:v>
                </c:pt>
                <c:pt idx="3">
                  <c:v>Monthly</c:v>
                </c:pt>
                <c:pt idx="4">
                  <c:v>6 Monthly</c:v>
                </c:pt>
                <c:pt idx="5">
                  <c:v>Not Done</c:v>
                </c:pt>
              </c:strCache>
            </c:strRef>
          </c:cat>
          <c:val>
            <c:numRef>
              <c:f>Sheet1!$B$11:$B$16</c:f>
              <c:numCache>
                <c:formatCode>General</c:formatCode>
                <c:ptCount val="6"/>
                <c:pt idx="0">
                  <c:v>6.0</c:v>
                </c:pt>
                <c:pt idx="1">
                  <c:v>10.0</c:v>
                </c:pt>
                <c:pt idx="2">
                  <c:v>6.0</c:v>
                </c:pt>
                <c:pt idx="3">
                  <c:v>6.0</c:v>
                </c:pt>
                <c:pt idx="4">
                  <c:v>0.0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6875000"/>
        <c:axId val="-2067549704"/>
      </c:barChart>
      <c:catAx>
        <c:axId val="-2066875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dirty="0"/>
                  <a:t>Timescale</a:t>
                </a:r>
              </a:p>
            </c:rich>
          </c:tx>
          <c:layout>
            <c:manualLayout>
              <c:xMode val="edge"/>
              <c:yMode val="edge"/>
              <c:x val="0.488997555012225"/>
              <c:y val="0.906864915711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6754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675497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dirty="0"/>
                  <a:t>Number of staff</a:t>
                </a:r>
              </a:p>
            </c:rich>
          </c:tx>
          <c:layout>
            <c:manualLayout>
              <c:xMode val="edge"/>
              <c:yMode val="edge"/>
              <c:x val="0.019559902200489"/>
              <c:y val="0.3799028700953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66875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400" dirty="0"/>
              <a:t>How often </a:t>
            </a:r>
            <a:r>
              <a:rPr lang="en-GB" sz="2400" i="1" u="sng" dirty="0"/>
              <a:t>should</a:t>
            </a:r>
            <a:r>
              <a:rPr lang="en-GB" sz="2400" dirty="0"/>
              <a:t> you clean your stethoscope?</a:t>
            </a:r>
          </a:p>
        </c:rich>
      </c:tx>
      <c:layout>
        <c:manualLayout>
          <c:xMode val="edge"/>
          <c:yMode val="edge"/>
          <c:x val="0.127997968238792"/>
          <c:y val="0.02798056221981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1814178545107"/>
          <c:y val="0.144352787961831"/>
          <c:w val="0.380748063398756"/>
          <c:h val="0.682249150447129"/>
        </c:manualLayout>
      </c:layout>
      <c:pieChart>
        <c:varyColors val="1"/>
        <c:ser>
          <c:idx val="0"/>
          <c:order val="0"/>
          <c:cat>
            <c:strRef>
              <c:f>Sheet1!$A$18:$A$23</c:f>
              <c:strCache>
                <c:ptCount val="6"/>
                <c:pt idx="0">
                  <c:v>Per Patient</c:v>
                </c:pt>
                <c:pt idx="1">
                  <c:v>Daily</c:v>
                </c:pt>
                <c:pt idx="2">
                  <c:v>Weekly</c:v>
                </c:pt>
                <c:pt idx="3">
                  <c:v>Monthly</c:v>
                </c:pt>
                <c:pt idx="4">
                  <c:v>6 Monthly</c:v>
                </c:pt>
                <c:pt idx="5">
                  <c:v>Not Done</c:v>
                </c:pt>
              </c:strCache>
            </c:strRef>
          </c:cat>
          <c:val>
            <c:numRef>
              <c:f>Sheet1!$B$18:$B$23</c:f>
              <c:numCache>
                <c:formatCode>General</c:formatCode>
                <c:ptCount val="6"/>
                <c:pt idx="0">
                  <c:v>23.0</c:v>
                </c:pt>
                <c:pt idx="1">
                  <c:v>6.0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11898940505298"/>
          <c:y val="0.858662446605939"/>
          <c:w val="0.581092094539527"/>
          <c:h val="0.12418326385672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Bacteria </a:t>
            </a:r>
            <a:r>
              <a:rPr lang="en-US" dirty="0" smtClean="0"/>
              <a:t>species</a:t>
            </a:r>
            <a:r>
              <a:rPr lang="en-US" baseline="0" dirty="0" smtClean="0"/>
              <a:t> </a:t>
            </a:r>
            <a:r>
              <a:rPr lang="en-US" dirty="0" smtClean="0"/>
              <a:t>per </a:t>
            </a:r>
            <a:r>
              <a:rPr lang="en-US" dirty="0"/>
              <a:t>stethoscope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Stethoscopes</c:v>
                </c:pt>
              </c:strCache>
            </c:strRef>
          </c:tx>
          <c:invertIfNegative val="0"/>
          <c:cat>
            <c:strRef>
              <c:f>Sheet1!$A$27:$A$32</c:f>
              <c:strCache>
                <c:ptCount val="6"/>
                <c:pt idx="0">
                  <c:v>Zero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</c:v>
                </c:pt>
              </c:strCache>
            </c:strRef>
          </c:cat>
          <c:val>
            <c:numRef>
              <c:f>Sheet1!$B$27:$B$32</c:f>
              <c:numCache>
                <c:formatCode>General</c:formatCode>
                <c:ptCount val="6"/>
                <c:pt idx="0">
                  <c:v>6.0</c:v>
                </c:pt>
                <c:pt idx="1">
                  <c:v>9.0</c:v>
                </c:pt>
                <c:pt idx="2">
                  <c:v>9.0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6924616"/>
        <c:axId val="-2067765960"/>
      </c:barChart>
      <c:catAx>
        <c:axId val="-2066924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 dirty="0" smtClean="0"/>
                  <a:t>Number </a:t>
                </a:r>
                <a:r>
                  <a:rPr lang="en-GB" sz="1800" dirty="0"/>
                  <a:t>of </a:t>
                </a:r>
                <a:r>
                  <a:rPr lang="en-GB" sz="1800" dirty="0" smtClean="0"/>
                  <a:t>different bacterial species </a:t>
                </a:r>
                <a:r>
                  <a:rPr lang="en-GB" sz="1800" dirty="0"/>
                  <a:t>per stethoscope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67765960"/>
        <c:crosses val="autoZero"/>
        <c:auto val="1"/>
        <c:lblAlgn val="ctr"/>
        <c:lblOffset val="100"/>
        <c:noMultiLvlLbl val="0"/>
      </c:catAx>
      <c:valAx>
        <c:axId val="-2067765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dirty="0"/>
                  <a:t>Number of</a:t>
                </a:r>
                <a:r>
                  <a:rPr lang="en-GB" sz="1800" baseline="0" dirty="0"/>
                  <a:t> Stethoscopes</a:t>
                </a:r>
                <a:endParaRPr lang="en-GB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924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4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0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3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EB5DB-62A8-4C6B-92F4-ED8E91BF1B1D}" type="datetimeFigureOut">
              <a:rPr lang="en-GB" smtClean="0"/>
              <a:t>21/10/13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36DA-F1F1-4ADA-9ABB-4C220D7E8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cbi.nlm.nih.gov/pubmed?term=Saunders%20C%5BAuthor%5D&amp;cauthor=true&amp;cauthor_uid=2376431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Are stethoscopes a potential vector of infection transmission at Broome Hospital?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64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Standards: How to keep your stethoscope clean.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8400" y="162880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Antimicrobial stethoscope </a:t>
            </a:r>
            <a:r>
              <a:rPr lang="en-GB" dirty="0" smtClean="0"/>
              <a:t>covers?</a:t>
            </a:r>
          </a:p>
          <a:p>
            <a:pPr lvl="0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dirty="0" smtClean="0">
                <a:latin typeface="Arial Narrow"/>
                <a:ea typeface="Times New Roman"/>
                <a:cs typeface="ITCGaramondStd-Lt"/>
              </a:rPr>
              <a:t>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(Wood et al, American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Journal of Infection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Control.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May,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2007)</a:t>
            </a:r>
            <a:endParaRPr lang="en-GB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Antiseptic </a:t>
            </a:r>
            <a:r>
              <a:rPr lang="en-GB" dirty="0"/>
              <a:t>soap 83</a:t>
            </a:r>
            <a:r>
              <a:rPr lang="en-GB" dirty="0" smtClean="0"/>
              <a:t>% reduction in colony forming units  </a:t>
            </a:r>
            <a:r>
              <a:rPr lang="en-GB" dirty="0"/>
              <a:t> 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Ethyl </a:t>
            </a:r>
            <a:r>
              <a:rPr lang="en-GB" dirty="0"/>
              <a:t>Alcohol (ethanol) </a:t>
            </a:r>
            <a:r>
              <a:rPr lang="en-GB" dirty="0" smtClean="0"/>
              <a:t>93.2% reduction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/>
              <a:t>Propyl </a:t>
            </a:r>
            <a:r>
              <a:rPr lang="en-GB" u="sng" dirty="0"/>
              <a:t>alcohol (disinfecting pad) </a:t>
            </a:r>
            <a:r>
              <a:rPr lang="en-GB" u="sng" dirty="0" smtClean="0"/>
              <a:t>96% reduction</a:t>
            </a:r>
            <a:r>
              <a:rPr lang="en-GB" dirty="0" smtClean="0"/>
              <a:t>  </a:t>
            </a:r>
            <a:endParaRPr lang="en-GB" dirty="0"/>
          </a:p>
          <a:p>
            <a:pPr algn="r"/>
            <a:r>
              <a:rPr lang="en-GB" dirty="0"/>
              <a:t> 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(Schroeder et al,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CenturyOldStyle-Regular"/>
              </a:rPr>
              <a:t>Journal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CenturyOldStyle-Regular"/>
              </a:rPr>
              <a:t>of Family Practice. August,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CenturyOldStyle-Regular"/>
              </a:rPr>
              <a:t>2009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r"/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(Jones et al, Annals of Emergency Medicine. September, 1995)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098" name="Picture 2" descr="C:\Users\Peter Richardson\Desktop\AUDIT STETHESCOPE\Images\Stethoscopedev  Stethgu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88" y="1772816"/>
            <a:ext cx="1222016" cy="17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Standards: Broome Hospital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8400" y="134076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‘The Gold Standard</a:t>
            </a:r>
            <a:r>
              <a:rPr lang="en-GB" dirty="0"/>
              <a:t> </a:t>
            </a:r>
            <a:r>
              <a:rPr lang="en-GB" dirty="0" smtClean="0"/>
              <a:t>is to clean stethoscopes after </a:t>
            </a:r>
            <a:r>
              <a:rPr lang="en-GB" dirty="0"/>
              <a:t>contact with each </a:t>
            </a:r>
            <a:r>
              <a:rPr lang="en-GB" dirty="0" smtClean="0"/>
              <a:t>patient  </a:t>
            </a:r>
            <a:r>
              <a:rPr lang="en-GB" dirty="0"/>
              <a:t>using </a:t>
            </a:r>
            <a:r>
              <a:rPr lang="en-GB" dirty="0" err="1"/>
              <a:t>Promed</a:t>
            </a:r>
            <a:r>
              <a:rPr lang="en-GB" dirty="0"/>
              <a:t> antibacterial </a:t>
            </a:r>
            <a:r>
              <a:rPr lang="en-GB" dirty="0" smtClean="0"/>
              <a:t>wipes</a:t>
            </a:r>
            <a:r>
              <a:rPr lang="en-GB" dirty="0"/>
              <a:t> </a:t>
            </a:r>
            <a:r>
              <a:rPr lang="en-GB" dirty="0" smtClean="0"/>
              <a:t>(70</a:t>
            </a:r>
            <a:r>
              <a:rPr lang="en-GB" dirty="0"/>
              <a:t>% </a:t>
            </a:r>
            <a:r>
              <a:rPr lang="en-GB" dirty="0" smtClean="0"/>
              <a:t>isopropyl).. alongside mobile phones, pagers and </a:t>
            </a:r>
            <a:r>
              <a:rPr lang="en-GB" dirty="0" err="1" smtClean="0"/>
              <a:t>handwashing</a:t>
            </a:r>
            <a:r>
              <a:rPr lang="en-GB" dirty="0" smtClean="0"/>
              <a:t>**.’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Broome Hospital Infection Control and Regional Infection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</a:rPr>
              <a:t>Control Advisory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Group.</a:t>
            </a:r>
          </a:p>
          <a:p>
            <a:pPr algn="r"/>
            <a:endParaRPr lang="en-GB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en-GB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en-GB" dirty="0"/>
          </a:p>
          <a:p>
            <a:pPr algn="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225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ims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Identify if pathogenic bacteria are present on stethoscopes within Broome Hospital?</a:t>
            </a:r>
          </a:p>
          <a:p>
            <a:endParaRPr lang="en-GB" sz="2400" dirty="0"/>
          </a:p>
          <a:p>
            <a:r>
              <a:rPr lang="en-GB" sz="2400" dirty="0" smtClean="0"/>
              <a:t>Identify health care professionals current stethoscope cleaning practise in Broome Hospital</a:t>
            </a:r>
          </a:p>
          <a:p>
            <a:endParaRPr lang="en-GB" sz="2400" dirty="0" smtClean="0"/>
          </a:p>
          <a:p>
            <a:r>
              <a:rPr lang="en-GB" sz="2400" dirty="0" smtClean="0"/>
              <a:t>Does cleaning Stethoscopes reduce colonisation rates?</a:t>
            </a:r>
          </a:p>
          <a:p>
            <a:endParaRPr lang="en-GB" sz="2400" dirty="0" smtClean="0"/>
          </a:p>
          <a:p>
            <a:r>
              <a:rPr lang="en-GB" sz="2400" dirty="0" smtClean="0"/>
              <a:t>Is there any difference between occupation and location for rates of colonisation with pathogenic bacteria in Broome Hospital?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393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ethodology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 staff members Stethoscopes were selected at random from the following clinical areas of Broome Hospital on the 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eptember 2013 for 14:00-16:00: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Emergency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General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Paediatric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Theatres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Maternity unit </a:t>
            </a:r>
          </a:p>
          <a:p>
            <a:endParaRPr lang="en-GB" dirty="0"/>
          </a:p>
          <a:p>
            <a:r>
              <a:rPr lang="en-GB" dirty="0" smtClean="0"/>
              <a:t>Each staff member was asked to complete a brief questionnaire on their current stethoscope cleaning practise</a:t>
            </a:r>
          </a:p>
          <a:p>
            <a:endParaRPr lang="en-GB" dirty="0"/>
          </a:p>
          <a:p>
            <a:r>
              <a:rPr lang="en-GB" dirty="0" smtClean="0"/>
              <a:t>The diaphragm of each stethoscope was swabbed for 10 seconds with a charcoal swab</a:t>
            </a:r>
          </a:p>
          <a:p>
            <a:endParaRPr lang="en-GB" dirty="0" smtClean="0"/>
          </a:p>
          <a:p>
            <a:r>
              <a:rPr lang="en-GB" dirty="0" smtClean="0"/>
              <a:t>The swabs were processed by the </a:t>
            </a:r>
            <a:r>
              <a:rPr lang="en-GB" dirty="0" err="1" smtClean="0"/>
              <a:t>Pathwest</a:t>
            </a:r>
            <a:r>
              <a:rPr lang="en-GB" dirty="0" smtClean="0"/>
              <a:t>  laboratory in Perth where the bacterial growth was measured as mild, moderate or abundant.</a:t>
            </a:r>
          </a:p>
          <a:p>
            <a:endParaRPr lang="en-GB" dirty="0"/>
          </a:p>
          <a:p>
            <a:r>
              <a:rPr lang="en-GB" dirty="0" smtClean="0"/>
              <a:t>All questionnaires and swabs were anonymised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84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99418"/>
              </p:ext>
            </p:extLst>
          </p:nvPr>
        </p:nvGraphicFramePr>
        <p:xfrm>
          <a:off x="1412567" y="2387694"/>
          <a:ext cx="5411470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/>
                <a:gridCol w="901700"/>
                <a:gridCol w="901700"/>
                <a:gridCol w="901700"/>
                <a:gridCol w="902335"/>
                <a:gridCol w="9023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 Patient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Daily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Weekly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Monthly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 Monthly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 Done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5960"/>
              </p:ext>
            </p:extLst>
          </p:nvPr>
        </p:nvGraphicFramePr>
        <p:xfrm>
          <a:off x="1434449" y="3652859"/>
          <a:ext cx="5411470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/>
                <a:gridCol w="901700"/>
                <a:gridCol w="901700"/>
                <a:gridCol w="901700"/>
                <a:gridCol w="902335"/>
                <a:gridCol w="9023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 Patient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Daily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Weekly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Monthly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 Monthly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 Done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31640" y="62068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Candidate number ………………..</a:t>
            </a:r>
            <a:endParaRPr lang="en-GB" dirty="0"/>
          </a:p>
          <a:p>
            <a:r>
              <a:rPr lang="en-GB" b="1" dirty="0"/>
              <a:t>Location ………………..</a:t>
            </a:r>
            <a:endParaRPr lang="en-GB" dirty="0"/>
          </a:p>
          <a:p>
            <a:r>
              <a:rPr lang="en-GB" b="1" dirty="0"/>
              <a:t>Occupation ………………..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03648" y="1988840"/>
            <a:ext cx="425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How often do you clean your stethoscope?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03648" y="3251261"/>
            <a:ext cx="452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/>
              <a:t>How often do you think it should be cleaned?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31640" y="4293096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What do you clean your stethoscope with</a:t>
            </a:r>
            <a:r>
              <a:rPr lang="en-GB" b="1" dirty="0" smtClean="0"/>
              <a:t>?</a:t>
            </a:r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b="1" dirty="0" smtClean="0"/>
          </a:p>
          <a:p>
            <a:endParaRPr lang="en-GB" dirty="0"/>
          </a:p>
          <a:p>
            <a:pPr lvl="0"/>
            <a:r>
              <a:rPr lang="en-GB" b="1" dirty="0"/>
              <a:t>Do you know where to find guidelines on infection control?</a:t>
            </a:r>
            <a:endParaRPr lang="en-GB" dirty="0"/>
          </a:p>
          <a:p>
            <a:r>
              <a:rPr lang="en-GB" b="1" dirty="0"/>
              <a:t> </a:t>
            </a:r>
            <a:endParaRPr lang="en-GB" b="1" dirty="0" smtClean="0"/>
          </a:p>
          <a:p>
            <a:endParaRPr lang="en-GB" dirty="0"/>
          </a:p>
          <a:p>
            <a:r>
              <a:rPr lang="en-GB" b="1" dirty="0" smtClean="0"/>
              <a:t>What </a:t>
            </a:r>
            <a:r>
              <a:rPr lang="en-GB" b="1" dirty="0"/>
              <a:t>would make you clean your stethoscope?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15350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Questionnaire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431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Questionnaire Results</a:t>
            </a:r>
            <a:endParaRPr lang="en-GB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245584"/>
              </p:ext>
            </p:extLst>
          </p:nvPr>
        </p:nvGraphicFramePr>
        <p:xfrm>
          <a:off x="323528" y="1485900"/>
          <a:ext cx="8424936" cy="453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9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79415"/>
              </p:ext>
            </p:extLst>
          </p:nvPr>
        </p:nvGraphicFramePr>
        <p:xfrm>
          <a:off x="539552" y="476672"/>
          <a:ext cx="812880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22920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significant discrepancy between current practise and perceived clinical need.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20% of healthcare professionals indicate they are cleaning between every patient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80% believe that they should be cleaning there stethoscope between every patient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8847"/>
            <a:ext cx="89289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u="sng" dirty="0" smtClean="0"/>
          </a:p>
          <a:p>
            <a:endParaRPr lang="en-AU" b="1" u="sng" dirty="0" smtClean="0"/>
          </a:p>
          <a:p>
            <a:r>
              <a:rPr lang="en-AU" sz="2400" b="1" u="sng" dirty="0" smtClean="0"/>
              <a:t>What </a:t>
            </a:r>
            <a:r>
              <a:rPr lang="en-AU" sz="2400" b="1" u="sng" dirty="0"/>
              <a:t>do you clean your stethoscope with?</a:t>
            </a:r>
            <a:endParaRPr lang="en-GB" sz="2400" dirty="0"/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Alcohol </a:t>
            </a:r>
            <a:r>
              <a:rPr lang="en-AU" sz="2400" dirty="0"/>
              <a:t>wipes or </a:t>
            </a:r>
            <a:r>
              <a:rPr lang="en-AU" sz="2400" dirty="0" err="1"/>
              <a:t>Tuffie</a:t>
            </a:r>
            <a:r>
              <a:rPr lang="en-AU" sz="2400" dirty="0"/>
              <a:t> wipes.</a:t>
            </a:r>
            <a:endParaRPr lang="en-GB" sz="2400" dirty="0"/>
          </a:p>
          <a:p>
            <a:endParaRPr lang="en-AU" dirty="0" smtClean="0"/>
          </a:p>
          <a:p>
            <a:r>
              <a:rPr lang="en-AU" dirty="0"/>
              <a:t> </a:t>
            </a:r>
            <a:endParaRPr lang="en-GB" dirty="0"/>
          </a:p>
          <a:p>
            <a:endParaRPr lang="en-AU" b="1" u="sng" dirty="0" smtClean="0"/>
          </a:p>
          <a:p>
            <a:endParaRPr lang="en-AU" b="1" u="sng" dirty="0"/>
          </a:p>
          <a:p>
            <a:endParaRPr lang="en-AU" b="1" u="sng" dirty="0" smtClean="0"/>
          </a:p>
          <a:p>
            <a:endParaRPr lang="en-AU" b="1" u="sng" dirty="0"/>
          </a:p>
          <a:p>
            <a:endParaRPr lang="en-AU" sz="2400" b="1" u="sng" dirty="0" smtClean="0"/>
          </a:p>
          <a:p>
            <a:r>
              <a:rPr lang="en-AU" sz="2400" b="1" u="sng" dirty="0" smtClean="0"/>
              <a:t>Do </a:t>
            </a:r>
            <a:r>
              <a:rPr lang="en-AU" sz="2400" b="1" u="sng" dirty="0"/>
              <a:t>you know where to find guidelines on infection control?</a:t>
            </a:r>
            <a:endParaRPr lang="en-GB" sz="2400" dirty="0"/>
          </a:p>
          <a:p>
            <a:endParaRPr lang="en-AU" sz="2400" dirty="0" smtClean="0"/>
          </a:p>
          <a:p>
            <a:r>
              <a:rPr lang="en-AU" sz="2400" dirty="0" smtClean="0"/>
              <a:t>12 </a:t>
            </a:r>
            <a:r>
              <a:rPr lang="en-AU" sz="2400" dirty="0"/>
              <a:t>answered No</a:t>
            </a:r>
            <a:endParaRPr lang="en-GB" sz="2400" dirty="0"/>
          </a:p>
          <a:p>
            <a:endParaRPr lang="en-AU" sz="2400" dirty="0" smtClean="0"/>
          </a:p>
          <a:p>
            <a:r>
              <a:rPr lang="en-AU" sz="2400" dirty="0" smtClean="0"/>
              <a:t>18 </a:t>
            </a:r>
            <a:r>
              <a:rPr lang="en-AU" sz="2400" dirty="0"/>
              <a:t>answered yes; the intranet. </a:t>
            </a:r>
            <a:endParaRPr lang="en-AU" sz="2400" dirty="0" smtClean="0"/>
          </a:p>
          <a:p>
            <a:r>
              <a:rPr lang="en-AU" sz="2400" dirty="0" smtClean="0"/>
              <a:t>(</a:t>
            </a:r>
            <a:r>
              <a:rPr lang="en-AU" sz="2400" i="1" dirty="0" smtClean="0"/>
              <a:t>No specific location was known).</a:t>
            </a:r>
            <a:endParaRPr lang="en-GB" sz="2400" i="1" dirty="0"/>
          </a:p>
          <a:p>
            <a:endParaRPr lang="en-AU" dirty="0" smtClean="0"/>
          </a:p>
          <a:p>
            <a:r>
              <a:rPr lang="en-AU" dirty="0"/>
              <a:t> 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44867"/>
            <a:ext cx="1800200" cy="24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9898"/>
            <a:ext cx="2016224" cy="18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7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32657"/>
            <a:ext cx="79208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u="sng" dirty="0"/>
              <a:t>What would make you clean your stethoscope?</a:t>
            </a:r>
            <a:endParaRPr lang="en-GB" sz="2400" dirty="0"/>
          </a:p>
          <a:p>
            <a:endParaRPr lang="en-AU" b="1" i="1" dirty="0" smtClean="0"/>
          </a:p>
          <a:p>
            <a:r>
              <a:rPr lang="en-AU" sz="2000" b="1" i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en-AU" sz="2000" b="1" i="1" dirty="0">
                <a:solidFill>
                  <a:srgbClr val="0070C0"/>
                </a:solidFill>
              </a:rPr>
              <a:t>	</a:t>
            </a:r>
            <a:r>
              <a:rPr lang="en-AU" sz="2400" b="1" i="1" dirty="0" smtClean="0">
                <a:solidFill>
                  <a:srgbClr val="0070C0"/>
                </a:solidFill>
              </a:rPr>
              <a:t>(</a:t>
            </a:r>
            <a:r>
              <a:rPr lang="en-AU" sz="2400" b="1" i="1" dirty="0">
                <a:solidFill>
                  <a:srgbClr val="0070C0"/>
                </a:solidFill>
              </a:rPr>
              <a:t>Most Common</a:t>
            </a:r>
            <a:r>
              <a:rPr lang="en-AU" sz="2400" b="1" i="1" dirty="0" smtClean="0">
                <a:solidFill>
                  <a:srgbClr val="0070C0"/>
                </a:solidFill>
              </a:rPr>
              <a:t>)</a:t>
            </a:r>
            <a:endParaRPr lang="en-AU" sz="2400" b="1" i="1" dirty="0">
              <a:solidFill>
                <a:srgbClr val="0070C0"/>
              </a:solidFill>
            </a:endParaRPr>
          </a:p>
          <a:p>
            <a:r>
              <a:rPr lang="en-AU" sz="2400" b="1" i="1" dirty="0" smtClean="0">
                <a:solidFill>
                  <a:srgbClr val="0070C0"/>
                </a:solidFill>
              </a:rPr>
              <a:t>	Dirty </a:t>
            </a:r>
            <a:r>
              <a:rPr lang="en-AU" sz="2400" b="1" i="1" dirty="0">
                <a:solidFill>
                  <a:srgbClr val="0070C0"/>
                </a:solidFill>
              </a:rPr>
              <a:t>Patient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AU" sz="2400" b="1" i="1" dirty="0" smtClean="0">
                <a:solidFill>
                  <a:srgbClr val="0070C0"/>
                </a:solidFill>
              </a:rPr>
              <a:t>	Bodily </a:t>
            </a:r>
            <a:r>
              <a:rPr lang="en-AU" sz="2400" b="1" i="1" dirty="0">
                <a:solidFill>
                  <a:srgbClr val="0070C0"/>
                </a:solidFill>
              </a:rPr>
              <a:t>Fluids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AU" sz="2400" b="1" i="1" dirty="0" smtClean="0">
                <a:solidFill>
                  <a:srgbClr val="0070C0"/>
                </a:solidFill>
              </a:rPr>
              <a:t>	Visible dirt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Skin Infections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Factual evidence about infection transmission via equipment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High infection risk patient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Sick Patient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Accessibility of wipes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Other </a:t>
            </a:r>
            <a:r>
              <a:rPr lang="en-AU" sz="2000" dirty="0" smtClean="0"/>
              <a:t>users of stethoscope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Constant reminder messages – Posters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4104456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8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96752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24 out of 30 stethoscopes were colonised with bacteria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Only 6 clean stethoscopes!!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49 bacteria in total were identified off the 24 dirty stethoscopes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There was no difference in results according to staff location or occupation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Stethoscope swab results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74715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 for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Within health care there are clear guidelines on hand washing but we are not aware of guidance for other potential vectors of infection transmission including stethoscopes</a:t>
            </a:r>
          </a:p>
          <a:p>
            <a:r>
              <a:rPr lang="en-GB" dirty="0" smtClean="0"/>
              <a:t>Generally, stethoscopes are used by both medical and nursing staff on a daily basis on multiple different patients.</a:t>
            </a:r>
          </a:p>
          <a:p>
            <a:r>
              <a:rPr lang="en-GB" dirty="0" smtClean="0"/>
              <a:t>Discussion with colleagues in Broome Hospital revealed that stethoscope cleaning was not regular practise </a:t>
            </a:r>
          </a:p>
          <a:p>
            <a:r>
              <a:rPr lang="en-GB" dirty="0" smtClean="0"/>
              <a:t>Community acquired MRSA and tropical infections are present in the </a:t>
            </a:r>
            <a:r>
              <a:rPr lang="en-GB" dirty="0"/>
              <a:t>K</a:t>
            </a:r>
            <a:r>
              <a:rPr lang="en-GB" dirty="0" smtClean="0"/>
              <a:t>imberley</a:t>
            </a:r>
          </a:p>
        </p:txBody>
      </p:sp>
    </p:spTree>
    <p:extLst>
      <p:ext uri="{BB962C8B-B14F-4D97-AF65-F5344CB8AC3E}">
        <p14:creationId xmlns:p14="http://schemas.microsoft.com/office/powerpoint/2010/main" val="7579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74065"/>
              </p:ext>
            </p:extLst>
          </p:nvPr>
        </p:nvGraphicFramePr>
        <p:xfrm>
          <a:off x="611560" y="476672"/>
          <a:ext cx="79208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86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93431"/>
              </p:ext>
            </p:extLst>
          </p:nvPr>
        </p:nvGraphicFramePr>
        <p:xfrm>
          <a:off x="467544" y="404666"/>
          <a:ext cx="8208912" cy="5273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4104456"/>
                <a:gridCol w="4104456"/>
              </a:tblGrid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u="sng" dirty="0">
                          <a:effectLst/>
                        </a:rPr>
                        <a:t>Type of Bacteria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u="sng" dirty="0">
                          <a:effectLst/>
                        </a:rPr>
                        <a:t>Number </a:t>
                      </a:r>
                      <a:r>
                        <a:rPr lang="en-AU" sz="1800" u="sng" dirty="0" smtClean="0">
                          <a:effectLst/>
                        </a:rPr>
                        <a:t>Identified on</a:t>
                      </a:r>
                      <a:r>
                        <a:rPr lang="en-AU" sz="1800" u="sng" baseline="0" dirty="0" smtClean="0">
                          <a:effectLst/>
                        </a:rPr>
                        <a:t> all stethoscopes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Micrococcus </a:t>
                      </a:r>
                      <a:r>
                        <a:rPr lang="en-AU" sz="1800" dirty="0" err="1">
                          <a:effectLst/>
                        </a:rPr>
                        <a:t>Luteus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13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Moraxella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7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Staphylococcus </a:t>
                      </a:r>
                      <a:r>
                        <a:rPr lang="en-AU" sz="1800" dirty="0" err="1">
                          <a:effectLst/>
                        </a:rPr>
                        <a:t>Hominis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7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Staphylococcus </a:t>
                      </a:r>
                      <a:r>
                        <a:rPr lang="en-AU" sz="1800" dirty="0" err="1">
                          <a:effectLst/>
                        </a:rPr>
                        <a:t>Epidermidis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Acinetobacter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Pseudomonas </a:t>
                      </a:r>
                      <a:r>
                        <a:rPr lang="en-AU" sz="1800" dirty="0" err="1">
                          <a:effectLst/>
                        </a:rPr>
                        <a:t>Stutzeri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Staphylococcus </a:t>
                      </a:r>
                      <a:r>
                        <a:rPr lang="en-AU" sz="1800" dirty="0" err="1">
                          <a:effectLst/>
                        </a:rPr>
                        <a:t>Lugdunensis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Staphylococcus </a:t>
                      </a:r>
                      <a:r>
                        <a:rPr lang="en-AU" sz="1800" dirty="0" err="1">
                          <a:effectLst/>
                        </a:rPr>
                        <a:t>Capitis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Arthrobacter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Bacillus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Brevundimonas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Rhodococcus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/>
                        </a:rPr>
                        <a:t>Total Bacteria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/>
                        </a:rPr>
                        <a:t>49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594928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No MRSA identified!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28340"/>
              </p:ext>
            </p:extLst>
          </p:nvPr>
        </p:nvGraphicFramePr>
        <p:xfrm>
          <a:off x="1760220" y="2348880"/>
          <a:ext cx="6340172" cy="2027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3170086"/>
                <a:gridCol w="3170086"/>
              </a:tblGrid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Type of Growth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Number of Bacteria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Scanty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Moderate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Abundant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0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99555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Discussion with Broome laboratory staff and Royal Perth Hospital Microbiologist highlighted the following as potential </a:t>
            </a:r>
            <a:r>
              <a:rPr lang="en-GB" sz="2800" u="sng" dirty="0" smtClean="0">
                <a:solidFill>
                  <a:srgbClr val="FF0000"/>
                </a:solidFill>
              </a:rPr>
              <a:t>PATHOGENIC</a:t>
            </a:r>
            <a:r>
              <a:rPr lang="en-GB" sz="2400" dirty="0" smtClean="0"/>
              <a:t> bacteria: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Acinetobacter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Micrococcus </a:t>
            </a:r>
            <a:r>
              <a:rPr lang="en-GB" sz="2400" dirty="0" err="1" smtClean="0"/>
              <a:t>Luteus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Pseudomonas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Moraxella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 4 Staphylococcus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2400" dirty="0" smtClean="0"/>
              <a:t>This accounted for 90% of all the bacteria identified  </a:t>
            </a:r>
          </a:p>
          <a:p>
            <a:endParaRPr lang="en-GB" sz="2400" dirty="0"/>
          </a:p>
          <a:p>
            <a:r>
              <a:rPr lang="en-GB" sz="2400" dirty="0" smtClean="0"/>
              <a:t>Many of Broome Hospital patients suffer from chronic diseases which makes them more susceptible to these bacteria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646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10047" y="1826734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80% of stethoscopes were colonised with bacteria</a:t>
            </a:r>
          </a:p>
          <a:p>
            <a:endParaRPr lang="en-GB" sz="2400" dirty="0"/>
          </a:p>
          <a:p>
            <a:r>
              <a:rPr lang="en-GB" sz="2400" dirty="0" smtClean="0"/>
              <a:t>90% of bacteria were pathogenic</a:t>
            </a:r>
          </a:p>
          <a:p>
            <a:endParaRPr lang="en-GB" sz="2400" dirty="0"/>
          </a:p>
          <a:p>
            <a:r>
              <a:rPr lang="en-GB" sz="2400" dirty="0" smtClean="0"/>
              <a:t>There is a significant discrepancy between current cleaning practise and what staff believe should be the standard of cleaning. </a:t>
            </a:r>
          </a:p>
          <a:p>
            <a:endParaRPr lang="en-GB" sz="2400" dirty="0"/>
          </a:p>
          <a:p>
            <a:r>
              <a:rPr lang="en-GB" sz="2400" dirty="0" smtClean="0"/>
              <a:t>Staff clean stethoscopes most commonly  due to; visible dirt, bodily fluids and dirty patients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84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272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Clean stethoscopes before and after each patient contact</a:t>
            </a:r>
          </a:p>
          <a:p>
            <a:endParaRPr lang="en-GB" sz="2400" dirty="0"/>
          </a:p>
          <a:p>
            <a:r>
              <a:rPr lang="en-GB" sz="2400" dirty="0" smtClean="0"/>
              <a:t>Clean stethoscope with </a:t>
            </a:r>
            <a:r>
              <a:rPr lang="en-GB" sz="2400" dirty="0" err="1" smtClean="0"/>
              <a:t>Promed</a:t>
            </a:r>
            <a:r>
              <a:rPr lang="en-GB" sz="2400" dirty="0" smtClean="0"/>
              <a:t> wipes (70% isopropyl) </a:t>
            </a:r>
          </a:p>
          <a:p>
            <a:endParaRPr lang="en-GB" sz="2400" dirty="0"/>
          </a:p>
          <a:p>
            <a:r>
              <a:rPr lang="en-GB" sz="2400" dirty="0" smtClean="0"/>
              <a:t>Presentation of Audit results to staff members</a:t>
            </a:r>
          </a:p>
          <a:p>
            <a:endParaRPr lang="en-GB" sz="2400" dirty="0"/>
          </a:p>
          <a:p>
            <a:r>
              <a:rPr lang="en-GB" sz="2400" dirty="0" smtClean="0"/>
              <a:t>Dissemination of audit results to hospital staff via Webmail</a:t>
            </a:r>
          </a:p>
          <a:p>
            <a:endParaRPr lang="en-GB" sz="2400" dirty="0" smtClean="0"/>
          </a:p>
          <a:p>
            <a:r>
              <a:rPr lang="en-GB" sz="2400" dirty="0" smtClean="0"/>
              <a:t>Education posters to be put up in clinical areas </a:t>
            </a:r>
          </a:p>
          <a:p>
            <a:endParaRPr lang="en-GB" sz="2400" dirty="0"/>
          </a:p>
          <a:p>
            <a:r>
              <a:rPr lang="en-GB" sz="2400" dirty="0" smtClean="0"/>
              <a:t>Repeat audit to evaluate if change in practise has occurred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57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438275" y="0"/>
            <a:ext cx="6267450" cy="14847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en-GB" sz="4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ARE YOU CLEANING </a:t>
            </a:r>
          </a:p>
          <a:p>
            <a:pPr algn="ctr" rtl="0">
              <a:buNone/>
            </a:pPr>
            <a:r>
              <a:rPr lang="en-GB" sz="4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YOURS ?!</a:t>
            </a:r>
            <a:endParaRPr lang="en-GB" sz="4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5"/>
            <a:ext cx="28773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37" y="1484784"/>
            <a:ext cx="245574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699792" y="4869160"/>
            <a:ext cx="4114800" cy="16228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Stethoscopes should be cleaned between every patient alongside 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hand-washing protocol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8580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0439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089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1169557"/>
            <a:ext cx="81369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GB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Bandi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S, Conway L. Does regular cleaning of stethoscopes result in a reduction in nosocomial infections?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Archive of Disease in Childhood, June 2012.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Breathnach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AS, Jenkins DR,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Pedler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S. Stethoscopes as possible vectors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of infection by staphylococci.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Italic"/>
              </a:rPr>
              <a:t>British Medical Journal,</a:t>
            </a:r>
            <a:r>
              <a:rPr lang="en-GB" sz="1600" i="1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Italic"/>
              </a:rPr>
              <a:t>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1992.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Cohen HA,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et al .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Stethoscopes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and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otoscopes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—a potential vector of infection?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Italic"/>
              </a:rPr>
              <a:t>Family Practitioner April,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1997.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Fenelon L,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Holcroft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L, Waters N. Contamination of stethoscopes with MRSA and current disinfection practices.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Journal of </a:t>
            </a:r>
            <a:r>
              <a:rPr lang="en-GB" sz="1600" dirty="0" err="1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Hosp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Infection. April 2009.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Ferguson JK. Preventing Healthcare associated infections: risks, healthcare systems and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behaviour. 2009  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Garner TK,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Rimland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E. Stethoscopes and infection. </a:t>
            </a:r>
            <a:r>
              <a:rPr lang="en-GB" sz="1600" i="1" dirty="0">
                <a:solidFill>
                  <a:srgbClr val="292526"/>
                </a:solidFill>
                <a:latin typeface="Arial Narrow"/>
                <a:ea typeface="Times New Roman"/>
                <a:cs typeface="CenturyOldStyle-Italic"/>
              </a:rPr>
              <a:t>JAMA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1982.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666666"/>
                </a:solidFill>
                <a:latin typeface="Arial Narrow"/>
                <a:ea typeface="Times New Roman"/>
                <a:cs typeface="Tahoma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Gerken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A, Cavanagh S, Winner HI. Infection hazard from stethoscopes in hospital. Lancet.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June, 1972.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666666"/>
                </a:solidFill>
                <a:latin typeface="Arial Narrow"/>
                <a:ea typeface="Times New Roman"/>
                <a:cs typeface="Tahoma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666666"/>
                </a:solidFill>
                <a:latin typeface="Arial Narrow"/>
                <a:ea typeface="Times New Roman"/>
                <a:cs typeface="Tahoma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18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Hill C, King T, Day R. A strategy to reduce MRSA colonization of stethoscopes.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Journal of  Hospital Infection. January,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2006.</a:t>
            </a:r>
          </a:p>
          <a:p>
            <a:pPr marL="4572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Hudson H. Stethoscopes and infection control: a study into the use of stethoscopes in a paediatric ward and their possible contamination.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Journal of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Child Health Care.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June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2003.</a:t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Jones JS, </a:t>
            </a: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Hoerle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D, </a:t>
            </a: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Riekse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R. Stethoscopes: a potential vector of infection?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Annals of Emergency Medicine. September,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1995.</a:t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Lecat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et al. Ethanol-based cleanser versus isopropyl alcohol to decontaminate stethoscopes.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Journal of Infection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Control.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April,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2009.</a:t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London PS. Infection from stethoscopes in hospital. Lancet.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June 1972.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/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Mangi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RJ, </a:t>
            </a: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Andriolc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VT. Contaminated stethoscopes: a potential source of nosocomial infections. Yale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Journal of Biological Medicine,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1972.</a:t>
            </a:r>
          </a:p>
          <a:p>
            <a:pPr marL="4572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Neely AN, </a:t>
            </a: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Maley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MP. Survival of enterococci and staphylococci on hospital fabrics and plastic. Journal of Clinical Microbiology. 2000 Feb.</a:t>
            </a:r>
          </a:p>
        </p:txBody>
      </p:sp>
    </p:spTree>
    <p:extLst>
      <p:ext uri="{BB962C8B-B14F-4D97-AF65-F5344CB8AC3E}">
        <p14:creationId xmlns:p14="http://schemas.microsoft.com/office/powerpoint/2010/main" val="371267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0144" y="1340768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Nunez S, Moreno A, Green k et al. The stethoscope in the emergency department: a vector of infection? Epidemiology of Infection.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2000.    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 lvl="0"/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buFont typeface="Symbol"/>
              <a:buChar char=""/>
            </a:pP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NHMRC. Australian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Guidelines for the Prevention and Control of Infection in Healthcare. Commonwealth of Australia. Australian Commission for Safety and Quality in Health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Care (2010)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457200" lvl="0"/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Marinella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MA, Pierson C, Chenoweth C. The stethoscope: a potential source of nosocomial infection?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Archive of Internal Medicine, 1997.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 lvl="0"/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 </a:t>
            </a:r>
          </a:p>
          <a:p>
            <a:pPr marL="342900" lvl="0" indent="-342900"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Merlin MA, Wong ML, Pryor PW, et al. Prevalence of methicillin-resistant Staphylococcus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aureus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on the stethoscopes of emergency medical services providers.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Prehosp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Emergency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Care. Jan-Mar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2009.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 lvl="0"/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342900" lvl="0" indent="-342900"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Parmar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RC,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Valvi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CC,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Sira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P, et al. A prospective, randomized, double-blind study of comparative efficacy of immediate versus daily cleaning of stethoscope using 66% ethyl alcohol. Indian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Journal of Medical Science.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2004.</a:t>
            </a:r>
          </a:p>
          <a:p>
            <a:pPr marL="342900" lvl="0" indent="-342900">
              <a:buFont typeface="Symbol"/>
              <a:buChar char=""/>
            </a:pP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Redington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JJ, et al. The stethoscope a forgotten MRSA fomite? Paper presented at the ICAAC; Anaheim, CA; October 11-14, 1992..</a:t>
            </a: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 smtClean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342900" lvl="0" indent="-342900">
              <a:buFont typeface="Symbol"/>
              <a:buChar char=""/>
            </a:pP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endParaRPr lang="en-GB" sz="1600" dirty="0" smtClean="0">
              <a:solidFill>
                <a:srgbClr val="292526"/>
              </a:solidFill>
              <a:latin typeface="Arial Narrow"/>
              <a:ea typeface="Times New Roman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endParaRPr lang="en-GB" sz="1600" dirty="0">
              <a:solidFill>
                <a:prstClr val="black"/>
              </a:solidFill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27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Burden of healthcare associated infections (HAIs)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8025" y="1628800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  World-wide </a:t>
            </a:r>
            <a:r>
              <a:rPr lang="en-GB" dirty="0"/>
              <a:t>prevalence survey of healthcare associated infections </a:t>
            </a:r>
            <a:r>
              <a:rPr lang="en-GB" dirty="0" smtClean="0"/>
              <a:t> (55 hospitals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14 </a:t>
            </a:r>
            <a:r>
              <a:rPr lang="en-GB" dirty="0"/>
              <a:t>countries). </a:t>
            </a:r>
          </a:p>
          <a:p>
            <a:r>
              <a:rPr lang="en-GB" dirty="0" smtClean="0"/>
              <a:t>                  - Overall </a:t>
            </a:r>
            <a:r>
              <a:rPr lang="en-GB" dirty="0"/>
              <a:t>average 8.7% of all admissions affected by HAIs. </a:t>
            </a:r>
          </a:p>
          <a:p>
            <a:r>
              <a:rPr lang="en-GB" dirty="0" smtClean="0"/>
              <a:t>                  - Cost 5-10</a:t>
            </a:r>
            <a:r>
              <a:rPr lang="en-GB" dirty="0"/>
              <a:t>% of healthcare budgets (UK £1billion, US  $4.5 billion) 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                                                                  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World Health Organization, 2005)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•  Australia 200,000 </a:t>
            </a:r>
            <a:r>
              <a:rPr lang="en-GB" dirty="0"/>
              <a:t>healthcare-associated infections (HAIs) in </a:t>
            </a:r>
            <a:r>
              <a:rPr lang="en-GB" dirty="0" smtClean="0"/>
              <a:t>acute </a:t>
            </a:r>
            <a:r>
              <a:rPr lang="en-GB" dirty="0"/>
              <a:t>facilities </a:t>
            </a:r>
            <a:r>
              <a:rPr lang="en-GB" dirty="0" smtClean="0"/>
              <a:t>every  </a:t>
            </a:r>
          </a:p>
          <a:p>
            <a:r>
              <a:rPr lang="en-GB" dirty="0"/>
              <a:t> </a:t>
            </a:r>
            <a:r>
              <a:rPr lang="en-GB" dirty="0" smtClean="0"/>
              <a:t>   year  </a:t>
            </a:r>
            <a:r>
              <a:rPr lang="en-GB" dirty="0"/>
              <a:t>- most common complication affecting patients in hospital. 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     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Australian Commission for Safety and Quality in Health Care, 2010)</a:t>
            </a:r>
          </a:p>
        </p:txBody>
      </p:sp>
    </p:spTree>
    <p:extLst>
      <p:ext uri="{BB962C8B-B14F-4D97-AF65-F5344CB8AC3E}">
        <p14:creationId xmlns:p14="http://schemas.microsoft.com/office/powerpoint/2010/main" val="385591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Rutala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WA, Weber DJ. Disinfection and sterilization in health care facilities: what clinicians need to know.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Clinical Infectious Diseases. September, 2004.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Sanders S. The stethoscope and cross-infection revisited.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British Journal of General Practice. January 2005.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  <a:hlinkClick r:id="rId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Saunders et al. Factors influencing stethoscope cleanliness among clinical medical students. Journal of Hospital Medicine, June, 2013.</a:t>
            </a: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Schabrun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S,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Chipchase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L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.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Healthcare equipment as a source of nosocomial infection. Journal of Hospital Infection.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March, 2006.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Schroeder 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MA, D’Amico F. What’s growing on your stethoscope (and what you can do about it) Journal of Family </a:t>
            </a:r>
            <a:r>
              <a:rPr lang="en-GB" sz="1600" dirty="0" smtClean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Practice. August, 2009.</a:t>
            </a: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Sood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P, Mishra B,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Mandal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A. Potential infection hazards of stethoscopes. J Indian Med Assoc. Jul 2000;98(7):368-370.</a:t>
            </a:r>
            <a:b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</a:br>
            <a:endParaRPr lang="en-GB" sz="1600" dirty="0">
              <a:solidFill>
                <a:srgbClr val="292526"/>
              </a:solidFill>
              <a:latin typeface="Arial Narrow"/>
              <a:ea typeface="Times New Roman"/>
              <a:cs typeface="CenturyOldStyle-Regular"/>
            </a:endParaRPr>
          </a:p>
          <a:p>
            <a:pPr marL="342900" indent="-342900">
              <a:buFont typeface="Symbol"/>
              <a:buChar char=""/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Smith MA, Mathewson JJ,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Ulert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A, </a:t>
            </a:r>
            <a:r>
              <a:rPr lang="en-GB" sz="1600" dirty="0" err="1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Scerpella</a:t>
            </a: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 EG, Ericsson CD. Contaminated stethoscopes revisited. Arch Intern Med 1996;156:82-84.</a:t>
            </a:r>
          </a:p>
          <a:p>
            <a:pPr lvl="0">
              <a:spcAft>
                <a:spcPts val="0"/>
              </a:spcAft>
            </a:pPr>
            <a:endParaRPr lang="en-GB" sz="1600" dirty="0">
              <a:latin typeface="Verdana"/>
              <a:ea typeface="Times New Roman"/>
              <a:cs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solidFill>
                  <a:srgbClr val="292526"/>
                </a:solidFill>
                <a:latin typeface="Arial Narrow"/>
                <a:ea typeface="Times New Roman"/>
                <a:cs typeface="CenturyOldStyle-Regular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61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Thofern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UA. Bacterial contamination of hospital physicians' stethoscopes.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Infection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Control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in Hospital Epidemiology. September, 2000.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/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Uneke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CJ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, et al.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Bacteriological assessment of stethoscopes used by medical students in Nigeria: implications for nosocomial infection control. World Health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Population. 2008.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/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Varghese D, Patel H. Hand washing. Stethoscopes and white coats are sources of nosocomial infection.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British Medical Journal. August ,1999.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/>
            </a:r>
            <a:br>
              <a:rPr lang="en-GB" sz="1600" dirty="0">
                <a:latin typeface="Arial Narrow"/>
                <a:ea typeface="Times New Roman"/>
                <a:cs typeface="ITCGaramondStd-Lt"/>
              </a:rPr>
            </a:b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Whittingham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AM, Whitlow G, </a:t>
            </a:r>
            <a:r>
              <a:rPr lang="en-GB" sz="1600" dirty="0" err="1">
                <a:latin typeface="Arial Narrow"/>
                <a:ea typeface="Times New Roman"/>
                <a:cs typeface="ITCGaramondStd-Lt"/>
              </a:rPr>
              <a:t>Hewson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 D et al. Background contamination of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stethoscopes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in the intensive care unit. Anaesthesia.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December, 2009.. </a:t>
            </a: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2286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World Health Organization. WHO guidelines on hand hygiene in health care: a summary. Geneva, World Health Organization, 2005.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Wood MW, Lund RC, Stevenson KB. Bacterial contamination of stethoscopes with antimicrobial diaphragm covers.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American Journal of Infection </a:t>
            </a:r>
            <a:r>
              <a:rPr lang="en-GB" sz="1600" dirty="0">
                <a:latin typeface="Arial Narrow"/>
                <a:ea typeface="Times New Roman"/>
                <a:cs typeface="ITCGaramondStd-Lt"/>
              </a:rPr>
              <a:t>Control.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May, 2007.</a:t>
            </a: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 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600" dirty="0">
                <a:latin typeface="Arial Narrow"/>
                <a:ea typeface="Times New Roman"/>
                <a:cs typeface="ITCGaramondStd-Lt"/>
              </a:rPr>
              <a:t>Wright IM, Orr H, Porter C. Stethoscope contamination in the neonatal intensive care unit. </a:t>
            </a:r>
            <a:r>
              <a:rPr lang="en-GB" sz="1600" dirty="0" smtClean="0">
                <a:latin typeface="Arial Narrow"/>
                <a:ea typeface="Times New Roman"/>
                <a:cs typeface="ITCGaramondStd-Lt"/>
              </a:rPr>
              <a:t>Journal of  Hospital  Infection. January, 1995.</a:t>
            </a:r>
            <a:endParaRPr lang="en-GB" sz="1600" dirty="0">
              <a:latin typeface="Arial Narrow"/>
              <a:ea typeface="Times New Roman"/>
              <a:cs typeface="ITCGaramondStd-Lt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Arial Narrow"/>
                <a:ea typeface="Times New Roman"/>
                <a:cs typeface="Tahoma"/>
              </a:rPr>
              <a:t> </a:t>
            </a:r>
            <a:endParaRPr lang="en-GB" sz="1600" dirty="0"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98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Literature Review: Can stethoscopes be a vector for cross contamination?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177281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Pubmed</a:t>
            </a:r>
            <a:r>
              <a:rPr lang="en-GB" dirty="0" smtClean="0"/>
              <a:t>/Medline </a:t>
            </a:r>
            <a:r>
              <a:rPr lang="en-GB" dirty="0"/>
              <a:t>search  </a:t>
            </a:r>
            <a:endParaRPr lang="en-GB" dirty="0" smtClean="0"/>
          </a:p>
          <a:p>
            <a:r>
              <a:rPr lang="es-ES" sz="2000" dirty="0" smtClean="0"/>
              <a:t> </a:t>
            </a:r>
            <a:r>
              <a:rPr lang="es-ES" dirty="0"/>
              <a:t>“</a:t>
            </a:r>
            <a:r>
              <a:rPr lang="es-ES" sz="1600" dirty="0" err="1"/>
              <a:t>stethoscope</a:t>
            </a:r>
            <a:r>
              <a:rPr lang="es-ES" sz="1600" dirty="0" smtClean="0"/>
              <a:t>”, </a:t>
            </a:r>
            <a:r>
              <a:rPr lang="es-ES" sz="1600" dirty="0"/>
              <a:t>“</a:t>
            </a:r>
            <a:r>
              <a:rPr lang="es-ES" sz="1600" dirty="0" err="1"/>
              <a:t>infection</a:t>
            </a:r>
            <a:r>
              <a:rPr lang="es-ES" sz="1600" dirty="0"/>
              <a:t> control”, “nosocomial”, “vector”, </a:t>
            </a:r>
            <a:endParaRPr lang="es-ES" sz="1600" dirty="0" smtClean="0"/>
          </a:p>
          <a:p>
            <a:r>
              <a:rPr lang="es-ES" sz="1600" dirty="0"/>
              <a:t> </a:t>
            </a:r>
            <a:r>
              <a:rPr lang="es-ES" sz="1600" dirty="0" smtClean="0"/>
              <a:t> “</a:t>
            </a:r>
            <a:r>
              <a:rPr lang="es-ES" sz="1600" dirty="0" err="1"/>
              <a:t>cross-infection</a:t>
            </a:r>
            <a:r>
              <a:rPr lang="es-ES" sz="1600" dirty="0"/>
              <a:t>”, “</a:t>
            </a:r>
            <a:r>
              <a:rPr lang="es-ES" sz="1600" dirty="0" err="1"/>
              <a:t>contamination</a:t>
            </a:r>
            <a:r>
              <a:rPr lang="es-ES" sz="1600" dirty="0"/>
              <a:t>” </a:t>
            </a:r>
            <a:r>
              <a:rPr lang="es-ES" sz="1600" dirty="0" smtClean="0"/>
              <a:t>and </a:t>
            </a:r>
            <a:r>
              <a:rPr lang="es-ES" sz="1600" dirty="0"/>
              <a:t>“</a:t>
            </a:r>
            <a:r>
              <a:rPr lang="es-ES" sz="1600" dirty="0" err="1"/>
              <a:t>disinfection</a:t>
            </a:r>
            <a:r>
              <a:rPr lang="es-ES" sz="1600" dirty="0"/>
              <a:t>”  </a:t>
            </a:r>
            <a:r>
              <a:rPr lang="es-ES" dirty="0"/>
              <a:t> </a:t>
            </a:r>
            <a:endParaRPr lang="en-GB" dirty="0"/>
          </a:p>
          <a:p>
            <a:r>
              <a:rPr lang="en-GB" sz="1600" dirty="0"/>
              <a:t> 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‘</a:t>
            </a:r>
            <a:r>
              <a:rPr lang="en-GB" dirty="0"/>
              <a:t>Infection hazards of Stethoscopes in Hospitals’ </a:t>
            </a:r>
            <a:endParaRPr lang="en-GB" dirty="0" smtClean="0"/>
          </a:p>
          <a:p>
            <a:pPr lvl="0"/>
            <a:r>
              <a:rPr lang="en-GB" dirty="0"/>
              <a:t>	</a:t>
            </a:r>
            <a:r>
              <a:rPr lang="en-GB" dirty="0" smtClean="0"/>
              <a:t>				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Gerkin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et al, Lancet, London, 1972)</a:t>
            </a:r>
          </a:p>
          <a:p>
            <a:r>
              <a:rPr lang="en-GB" i="1" dirty="0"/>
              <a:t> 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2050" name="Picture 2" descr="https://encrypted-tbn3.gstatic.com/images?q=tbn:ANd9GcRDPtbY_q9NxCkHNa9Sy-3a2mrHmaQOsH7ZWSht6NsBUe8VUYPM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3495"/>
            <a:ext cx="15335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2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Literature Review: Can stethoscopes be a vector for cross contamination?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155679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Identified 36 studies examining stethoscopes as source of HAIs. </a:t>
            </a:r>
            <a:r>
              <a:rPr lang="en-GB" dirty="0" smtClean="0"/>
              <a:t> Examples:  </a:t>
            </a:r>
            <a:endParaRPr lang="en-GB" dirty="0"/>
          </a:p>
          <a:p>
            <a:r>
              <a:rPr lang="en-GB" sz="1600" dirty="0"/>
              <a:t> 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     </a:t>
            </a:r>
            <a:r>
              <a:rPr lang="en-GB" sz="1600" dirty="0" smtClean="0"/>
              <a:t>1992. ‘Stethoscopes </a:t>
            </a:r>
            <a:r>
              <a:rPr lang="en-GB" sz="1600" dirty="0"/>
              <a:t>as possible vectors of infection by staphylococci. </a:t>
            </a:r>
          </a:p>
          <a:p>
            <a:r>
              <a:rPr lang="en-GB" sz="1600" dirty="0" smtClean="0"/>
              <a:t>				          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</a:rPr>
              <a:t>Breathnach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et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al, British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Medical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Journal)   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600" dirty="0" smtClean="0"/>
          </a:p>
          <a:p>
            <a:r>
              <a:rPr lang="en-GB" sz="1600" dirty="0"/>
              <a:t> </a:t>
            </a:r>
            <a:r>
              <a:rPr lang="en-GB" sz="1600" dirty="0" smtClean="0"/>
              <a:t>     1997</a:t>
            </a:r>
            <a:r>
              <a:rPr lang="en-GB" sz="1600" dirty="0"/>
              <a:t>. </a:t>
            </a:r>
            <a:r>
              <a:rPr lang="en-GB" sz="1600" dirty="0" smtClean="0"/>
              <a:t>The </a:t>
            </a:r>
            <a:r>
              <a:rPr lang="en-GB" sz="1600" dirty="0"/>
              <a:t>stethoscope: a potential source of nosocomial infection ?</a:t>
            </a:r>
          </a:p>
          <a:p>
            <a:r>
              <a:rPr lang="en-GB" sz="1600" dirty="0" smtClean="0"/>
              <a:t>	 			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</a:rPr>
              <a:t>Marinella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et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al,  Archive of Internal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Medicine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2000</a:t>
            </a:r>
            <a:r>
              <a:rPr lang="en-GB" sz="1600" dirty="0"/>
              <a:t>. </a:t>
            </a:r>
            <a:r>
              <a:rPr lang="en-GB" sz="1600" dirty="0" smtClean="0"/>
              <a:t>The </a:t>
            </a:r>
            <a:r>
              <a:rPr lang="en-GB" sz="1600" dirty="0"/>
              <a:t>stethoscope in the emergency department: a vector of infection? </a:t>
            </a:r>
          </a:p>
          <a:p>
            <a:r>
              <a:rPr lang="en-GB" sz="1600" dirty="0" smtClean="0"/>
              <a:t>                                                                                             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(Nunez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et al.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Epidemiology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Infection)  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1600" dirty="0"/>
              <a:t> </a:t>
            </a:r>
            <a:r>
              <a:rPr lang="en-GB" sz="1600" dirty="0" smtClean="0"/>
              <a:t>     2009</a:t>
            </a:r>
            <a:r>
              <a:rPr lang="en-GB" sz="1600" dirty="0"/>
              <a:t>. </a:t>
            </a:r>
            <a:r>
              <a:rPr lang="en-GB" sz="1600" dirty="0" smtClean="0"/>
              <a:t>Background </a:t>
            </a:r>
            <a:r>
              <a:rPr lang="en-GB" sz="1600" dirty="0"/>
              <a:t>contamination of </a:t>
            </a:r>
            <a:r>
              <a:rPr lang="en-GB" sz="1600" dirty="0" err="1"/>
              <a:t>stethescopes</a:t>
            </a:r>
            <a:r>
              <a:rPr lang="en-GB" sz="1600" dirty="0"/>
              <a:t> in </a:t>
            </a:r>
            <a:r>
              <a:rPr lang="en-GB" sz="1600" dirty="0" smtClean="0"/>
              <a:t>the intensive </a:t>
            </a:r>
            <a:r>
              <a:rPr lang="en-GB" sz="1600" dirty="0"/>
              <a:t>care </a:t>
            </a:r>
            <a:r>
              <a:rPr lang="en-GB" sz="1600" dirty="0" smtClean="0"/>
              <a:t>unit</a:t>
            </a:r>
            <a:r>
              <a:rPr lang="en-GB" sz="1600" dirty="0"/>
              <a:t>. </a:t>
            </a:r>
            <a:endParaRPr lang="en-GB" sz="1600" dirty="0" smtClean="0"/>
          </a:p>
          <a:p>
            <a:r>
              <a:rPr lang="en-GB" sz="1600" dirty="0"/>
              <a:t>	</a:t>
            </a:r>
            <a:r>
              <a:rPr lang="en-GB" sz="1600" dirty="0" smtClean="0"/>
              <a:t>                                                                                    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</a:rPr>
              <a:t>Whittingham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et al.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Anaesthesia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Conclusions: All</a:t>
            </a:r>
            <a:r>
              <a:rPr lang="en-GB" sz="2000" b="1" dirty="0" smtClean="0"/>
              <a:t> </a:t>
            </a:r>
            <a:r>
              <a:rPr lang="en-GB" sz="2000" dirty="0" smtClean="0"/>
              <a:t>studies highly positive for colonisation. 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Colonisations between 80-90% 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Pathogenic average 22% </a:t>
            </a:r>
            <a:r>
              <a:rPr lang="en-GB" sz="1400" dirty="0" smtClean="0"/>
              <a:t>(Staph. </a:t>
            </a:r>
            <a:r>
              <a:rPr lang="en-GB" sz="1400" dirty="0" err="1" smtClean="0"/>
              <a:t>aureus</a:t>
            </a:r>
            <a:r>
              <a:rPr lang="en-GB" sz="1400" dirty="0" smtClean="0"/>
              <a:t>, pseudomonas, </a:t>
            </a:r>
            <a:r>
              <a:rPr lang="en-GB" sz="1400" dirty="0" err="1" smtClean="0"/>
              <a:t>enterobacter</a:t>
            </a:r>
            <a:r>
              <a:rPr lang="en-GB" sz="1400" dirty="0" smtClean="0"/>
              <a:t>, e. coli)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68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67328" cy="1354162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dirty="0"/>
              <a:t/>
            </a:r>
            <a:br>
              <a:rPr lang="en-GB" sz="4000" dirty="0"/>
            </a:br>
            <a:r>
              <a:rPr lang="en-GB" sz="3600" dirty="0" smtClean="0"/>
              <a:t>Literature Review: </a:t>
            </a:r>
            <a:r>
              <a:rPr lang="en-GB" sz="3600" dirty="0"/>
              <a:t>Does stethoscope contamination lead to infection in the patient 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820891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11 </a:t>
            </a:r>
            <a:r>
              <a:rPr lang="es-ES" dirty="0" err="1"/>
              <a:t>studies</a:t>
            </a:r>
            <a:r>
              <a:rPr lang="es-ES" dirty="0"/>
              <a:t> </a:t>
            </a:r>
            <a:r>
              <a:rPr lang="es-ES" dirty="0" err="1" smtClean="0"/>
              <a:t>supported</a:t>
            </a:r>
            <a:r>
              <a:rPr lang="es-ES" dirty="0" smtClean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notion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of a causal </a:t>
            </a:r>
            <a:r>
              <a:rPr lang="es-ES" dirty="0" err="1" smtClean="0"/>
              <a:t>relationship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s-ES" dirty="0"/>
              <a:t> </a:t>
            </a:r>
            <a:r>
              <a:rPr lang="es-ES" dirty="0" smtClean="0"/>
              <a:t>     - </a:t>
            </a:r>
            <a:r>
              <a:rPr lang="es-ES" dirty="0" err="1" smtClean="0"/>
              <a:t>Rationale</a:t>
            </a:r>
            <a:r>
              <a:rPr lang="es-ES" dirty="0" smtClean="0"/>
              <a:t>: </a:t>
            </a:r>
            <a:r>
              <a:rPr lang="en-GB" dirty="0" smtClean="0"/>
              <a:t>‘ Common pathogens such as staph </a:t>
            </a:r>
            <a:r>
              <a:rPr lang="en-GB" dirty="0" err="1"/>
              <a:t>aureus</a:t>
            </a:r>
            <a:r>
              <a:rPr lang="en-GB" dirty="0"/>
              <a:t>, e coli, </a:t>
            </a:r>
            <a:r>
              <a:rPr lang="en-GB" dirty="0" smtClean="0"/>
              <a:t>pseudomonas  can </a:t>
            </a:r>
          </a:p>
          <a:p>
            <a:pPr lvl="0"/>
            <a:r>
              <a:rPr lang="en-GB" dirty="0"/>
              <a:t> </a:t>
            </a:r>
            <a:r>
              <a:rPr lang="en-GB" dirty="0" smtClean="0"/>
              <a:t>       survive a long time on stethoscope membranes..  (examples: staph </a:t>
            </a:r>
            <a:r>
              <a:rPr lang="en-GB" dirty="0" err="1" smtClean="0"/>
              <a:t>aureus</a:t>
            </a:r>
            <a:r>
              <a:rPr lang="en-GB" dirty="0" smtClean="0"/>
              <a:t> </a:t>
            </a:r>
          </a:p>
          <a:p>
            <a:pPr lvl="0"/>
            <a:r>
              <a:rPr lang="en-GB" dirty="0"/>
              <a:t> </a:t>
            </a:r>
            <a:r>
              <a:rPr lang="en-GB" dirty="0" smtClean="0"/>
              <a:t>      (18hrs), RSV </a:t>
            </a:r>
            <a:r>
              <a:rPr lang="es-ES" dirty="0" smtClean="0"/>
              <a:t>(6hrs))</a:t>
            </a:r>
            <a:endParaRPr lang="en-GB" dirty="0"/>
          </a:p>
          <a:p>
            <a:endParaRPr lang="en-GB" dirty="0"/>
          </a:p>
          <a:p>
            <a:r>
              <a:rPr lang="es-ES" dirty="0" smtClean="0"/>
              <a:t>     - 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greater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n-GB" dirty="0" smtClean="0"/>
              <a:t> in </a:t>
            </a:r>
            <a:r>
              <a:rPr lang="en-GB" dirty="0" err="1" smtClean="0"/>
              <a:t>immunosompromised</a:t>
            </a:r>
            <a:r>
              <a:rPr lang="en-GB" dirty="0"/>
              <a:t>, </a:t>
            </a:r>
            <a:r>
              <a:rPr lang="en-GB" dirty="0" smtClean="0"/>
              <a:t>chronic disease patients or when in </a:t>
            </a:r>
          </a:p>
          <a:p>
            <a:r>
              <a:rPr lang="en-GB" dirty="0"/>
              <a:t> </a:t>
            </a:r>
            <a:r>
              <a:rPr lang="en-GB" dirty="0" smtClean="0"/>
              <a:t>       contact with </a:t>
            </a:r>
            <a:r>
              <a:rPr lang="en-GB" dirty="0"/>
              <a:t>mucosa, blood, </a:t>
            </a:r>
            <a:r>
              <a:rPr lang="en-GB" dirty="0" smtClean="0"/>
              <a:t>burns.</a:t>
            </a:r>
          </a:p>
          <a:p>
            <a:endParaRPr lang="en-GB" i="1" dirty="0"/>
          </a:p>
          <a:p>
            <a:pPr algn="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(Neely et al, Journal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of Clinical Microbiology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. Feb, 2000)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                                                               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 (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Lecat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 et al, American Journal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of Infection Control. April, 2009) </a:t>
            </a:r>
          </a:p>
          <a:p>
            <a:pPr algn="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(</a:t>
            </a:r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Whittingham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 et al.,  Anaesthesia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.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Dec, 2009)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Arial Narrow"/>
              <a:ea typeface="Times New Roman"/>
              <a:cs typeface="ITCGaramondStd-Lt"/>
            </a:endParaRPr>
          </a:p>
          <a:p>
            <a:pPr algn="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 Narrow"/>
                <a:ea typeface="Times New Roman"/>
                <a:cs typeface="ITCGaramondStd-Lt"/>
              </a:rPr>
              <a:t> 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Arial Narrow"/>
              <a:ea typeface="Times New Roman"/>
              <a:cs typeface="ITCGaramondStd-Lt"/>
            </a:endParaRP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Highly suggestive that stethoscopes are a possible vector and also an ideal </a:t>
            </a:r>
            <a:r>
              <a:rPr lang="en-GB" dirty="0" smtClean="0"/>
              <a:t>and easy </a:t>
            </a:r>
            <a:r>
              <a:rPr lang="en-GB" dirty="0"/>
              <a:t>target for </a:t>
            </a:r>
            <a:r>
              <a:rPr lang="en-GB" dirty="0" smtClean="0"/>
              <a:t>intervention alongside hand-washing.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measures can have big impact</a:t>
            </a:r>
            <a:endParaRPr lang="en-GB" dirty="0"/>
          </a:p>
        </p:txBody>
      </p:sp>
      <p:pic>
        <p:nvPicPr>
          <p:cNvPr id="1026" name="Picture 2" descr="C:\Users\Peter Richardson\Desktop\AUDIT STETHESCOPE\Images\Semmelweiss wash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526"/>
            <a:ext cx="3888432" cy="29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5349" y="14299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•  </a:t>
            </a:r>
            <a:r>
              <a:rPr lang="en-GB" dirty="0" smtClean="0"/>
              <a:t>1860 Hungary, puerperal sepsis 30% to &lt;2%.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7549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Ignaz</a:t>
            </a:r>
            <a:r>
              <a:rPr lang="en-US" dirty="0" smtClean="0"/>
              <a:t> </a:t>
            </a:r>
            <a:r>
              <a:rPr lang="en-US" dirty="0" err="1" smtClean="0"/>
              <a:t>Semmelweis</a:t>
            </a:r>
            <a:r>
              <a:rPr lang="en-US" dirty="0" smtClean="0"/>
              <a:t> showed simple </a:t>
            </a:r>
            <a:r>
              <a:rPr lang="en-US" dirty="0" err="1" smtClean="0"/>
              <a:t>handwashing</a:t>
            </a:r>
            <a:r>
              <a:rPr lang="en-US" dirty="0" smtClean="0"/>
              <a:t> in a chlorinated-lime solution</a:t>
            </a:r>
          </a:p>
          <a:p>
            <a:r>
              <a:rPr lang="en-US" dirty="0" smtClean="0"/>
              <a:t>Before attending the </a:t>
            </a:r>
            <a:r>
              <a:rPr lang="en-US" dirty="0" err="1" smtClean="0"/>
              <a:t>labour</a:t>
            </a:r>
            <a:r>
              <a:rPr lang="en-US" dirty="0" smtClean="0"/>
              <a:t> ward was an effective intervention</a:t>
            </a:r>
          </a:p>
          <a:p>
            <a:endParaRPr lang="en-US" dirty="0"/>
          </a:p>
          <a:p>
            <a:r>
              <a:rPr lang="en-US" dirty="0" smtClean="0"/>
              <a:t>Largely ostracized by his colleagues, eventually went mad!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917" y="1772816"/>
            <a:ext cx="4872339" cy="28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measures can have big impact</a:t>
            </a:r>
            <a:endParaRPr lang="en-GB" dirty="0"/>
          </a:p>
        </p:txBody>
      </p:sp>
      <p:pic>
        <p:nvPicPr>
          <p:cNvPr id="1026" name="Picture 2" descr="C:\Users\Peter Richardson\Desktop\AUDIT STETHESCOPE\Images\Semmelweiss wash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526"/>
            <a:ext cx="3888432" cy="29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 Richardson\Desktop\AUDIT STETHESCOPE\Images\I_Semmelweis 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48" y="2175503"/>
            <a:ext cx="1676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5349" y="14299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•  </a:t>
            </a:r>
            <a:r>
              <a:rPr lang="en-GB" dirty="0" smtClean="0"/>
              <a:t>1860 Hungary, puerperal sepsis 30% to &lt;2%.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486916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•  </a:t>
            </a:r>
            <a:r>
              <a:rPr lang="en-GB" dirty="0" smtClean="0"/>
              <a:t>‘70</a:t>
            </a:r>
            <a:r>
              <a:rPr lang="en-GB" dirty="0"/>
              <a:t>% nosocomial infections can be prevented with adherence to effective infection control, such as hand washing and stethoscope cleaning </a:t>
            </a:r>
            <a:r>
              <a:rPr lang="en-GB" dirty="0" smtClean="0"/>
              <a:t>‘</a:t>
            </a:r>
            <a:endParaRPr lang="en-GB" sz="1400" dirty="0"/>
          </a:p>
          <a:p>
            <a:pPr lvl="0"/>
            <a:endParaRPr lang="en-GB" sz="1400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Schabrun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et al, Journal of Hospital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Infection, March, 2006)</a:t>
            </a:r>
            <a:endParaRPr lang="en-GB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5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Standards: How often to clean?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8400" y="134076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Stethoscopes considered care </a:t>
            </a:r>
            <a:r>
              <a:rPr lang="en-GB" dirty="0"/>
              <a:t>equipment (same as thermometer, drip </a:t>
            </a:r>
            <a:r>
              <a:rPr lang="en-GB" dirty="0" smtClean="0"/>
              <a:t>stands</a:t>
            </a:r>
            <a:r>
              <a:rPr lang="en-GB" dirty="0"/>
              <a:t> </a:t>
            </a:r>
            <a:r>
              <a:rPr lang="en-GB" dirty="0" smtClean="0"/>
              <a:t>and so on)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Gold Standard is to clean daily and after each patient.</a:t>
            </a:r>
          </a:p>
          <a:p>
            <a:pPr algn="r"/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Australian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</a:rPr>
              <a:t>Commission for Safety and Quality in Health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</a:rPr>
              <a:t>Care (2010)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‘Clean </a:t>
            </a:r>
            <a:r>
              <a:rPr lang="en-GB" dirty="0"/>
              <a:t>when visibly dirty, when blood, </a:t>
            </a:r>
            <a:r>
              <a:rPr lang="en-GB" dirty="0" smtClean="0"/>
              <a:t>and </a:t>
            </a:r>
            <a:r>
              <a:rPr lang="en-GB" dirty="0"/>
              <a:t>between patients </a:t>
            </a:r>
            <a:r>
              <a:rPr lang="en-GB" dirty="0" smtClean="0"/>
              <a:t>..’ </a:t>
            </a:r>
            <a:endParaRPr lang="en-GB" dirty="0"/>
          </a:p>
          <a:p>
            <a:pPr algn="r"/>
            <a:r>
              <a:rPr lang="en-GB" u="sng" dirty="0">
                <a:solidFill>
                  <a:schemeClr val="accent5">
                    <a:lumMod val="75000"/>
                  </a:schemeClr>
                </a:solidFill>
              </a:rPr>
              <a:t>WHO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</a:rPr>
              <a:t>National Institute of Clinical Excellence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dirty="0"/>
              <a:t> </a:t>
            </a:r>
          </a:p>
          <a:p>
            <a:endParaRPr lang="en-GB" dirty="0" smtClean="0"/>
          </a:p>
          <a:p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en-GB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en-GB" dirty="0"/>
          </a:p>
          <a:p>
            <a:pPr algn="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1194</Words>
  <Application>Microsoft Macintosh PowerPoint</Application>
  <PresentationFormat>On-screen Show (4:3)</PresentationFormat>
  <Paragraphs>386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Are stethoscopes a potential vector of infection transmission at Broome Hospital?</vt:lpstr>
      <vt:lpstr>Reason for audit</vt:lpstr>
      <vt:lpstr>Burden of healthcare associated infections (HAIs)</vt:lpstr>
      <vt:lpstr>Literature Review: Can stethoscopes be a vector for cross contamination?</vt:lpstr>
      <vt:lpstr>Literature Review: Can stethoscopes be a vector for cross contamination?</vt:lpstr>
      <vt:lpstr> Literature Review: Does stethoscope contamination lead to infection in the patient ? </vt:lpstr>
      <vt:lpstr>Simple measures can have big impact</vt:lpstr>
      <vt:lpstr>Simple measures can have big impact</vt:lpstr>
      <vt:lpstr>Standards: How often to clean?</vt:lpstr>
      <vt:lpstr>Standards: How to keep your stethoscope clean.  </vt:lpstr>
      <vt:lpstr>Standards: Broome Hospital</vt:lpstr>
      <vt:lpstr>Aims</vt:lpstr>
      <vt:lpstr>Methodology</vt:lpstr>
      <vt:lpstr>PowerPoint Presentation</vt:lpstr>
      <vt:lpstr>Questionnaire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Recommendations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Stethoscope Audit</dc:title>
  <dc:creator>James Wright</dc:creator>
  <cp:lastModifiedBy>Casey Parker</cp:lastModifiedBy>
  <cp:revision>115</cp:revision>
  <dcterms:created xsi:type="dcterms:W3CDTF">2013-08-01T07:07:22Z</dcterms:created>
  <dcterms:modified xsi:type="dcterms:W3CDTF">2013-10-21T11:40:57Z</dcterms:modified>
</cp:coreProperties>
</file>